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7" r:id="rId2"/>
    <p:sldId id="274" r:id="rId3"/>
    <p:sldId id="263" r:id="rId4"/>
    <p:sldId id="258" r:id="rId5"/>
    <p:sldId id="259" r:id="rId6"/>
    <p:sldId id="260" r:id="rId7"/>
    <p:sldId id="262" r:id="rId8"/>
    <p:sldId id="270" r:id="rId9"/>
    <p:sldId id="261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DBDBDB"/>
    <a:srgbClr val="30353F"/>
    <a:srgbClr val="43CDD9"/>
    <a:srgbClr val="667181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0" autoAdjust="0"/>
    <p:restoredTop sz="94652" autoAdjust="0"/>
  </p:normalViewPr>
  <p:slideViewPr>
    <p:cSldViewPr snapToGrid="0" showGuides="1">
      <p:cViewPr>
        <p:scale>
          <a:sx n="39" d="100"/>
          <a:sy n="39" d="100"/>
        </p:scale>
        <p:origin x="1048" y="2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3:52.08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5.4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7.55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9.42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17.8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5613 13,'0'1,"0"0,-1 0,1-1,0 1,0 0,-1 0,1-1,-1 1,1 0,0-1,-1 1,1-1,-1 1,0-1,1 1,-1-1,1 1,-1-1,0 1,1-1,-1 1,0-1,1 0,-1 0,0 1,0-1,0 0,-3 2,-50 20,-61 29,104-46,0-1,0 0,-1 0,0-1,1-1,-24 2,-74-3,60-3,-54 3,-60-2,149-1,1 0,-1-1,1 0,-18-7,-26-6,21 10,0 1,-45 1,64 3,0-1,-28-7,-17-2,-11 10,1-1,56-1,0 0,-1-1,-26-10,26 7,-1 2,-29-6,8 7,-76 4,53 2,-1299-1,689-2,214 1,349 6,-1 0,-406-7,503 2,1 0,-1 1,-23 7,21-5,0-1,-21 3,-62 8,24-2,40-8,-58 5,-69-9,81 0,59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0.46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8.1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1,'13'0,"19"5,2-1,149-2,-21-1,-135 1,0 2,39 11,-37-8,-6-3,0 0,34 0,48-4,-41-2,935 2,-536 0,-441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0.94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0,'1772'0,"-1740"2,61 10,-67-7,26 1,21 4,-57-6,-8-3,0 1,0 0,9 4,-15-5,0 0,0 0,0 1,1-1,-1 1,0-1,-1 1,1 0,0-1,0 1,-1 0,1 0,-1 0,2 4,2 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7.87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1866 1,'-98'4,"84"-3,0 1,0 1,1 0,-26 10,22-6,1 0,-1-2,-1 0,1 0,-1-2,1 0,-35 0,27-3,-79 3,-212 6,223-10,-272 1,313 0,1 3,-1 2,-61 14,104-17,-20 5,-1-2,0 0,-35 0,-82-7,127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9.6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0,'588'0,"-576"0,1 1,15 3,-22-3,-1 0,0 0,0 1,-1 0,1 0,0 0,0 0,5 5,-8-5,0 0,0 0,0 0,-1 0,1 1,-1-1,1 0,-1 1,0-1,0 1,0 0,0-1,0 1,-1 0,1-1,-1 4,1 7,-1-1,-1 17,0-13,0 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6.46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6:43.3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2,'34'0,"-9"-1,0 1,0 2,46 7,-46-3,1-2,35 2,53-5,-76-2,-21 2,0 1,-1 0,18 5,-14-2,29 2,140-5,-96-4,-90 2,191-7,36 2,-146 6,107 6,-41 6,80-8,-145-6,954 1,-1017-1,1-1,29-7,26-3,114 11,-99 2,-79-1,0-1,1 0,-1-1,15-4,-8 0,23-2,-38 7,0 0,0 1,0 0,0 0,0 1,0 0,0 0,9 2,-3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7.7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9.28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50.8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6:58.25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7:05.73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48:49.98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0 147,'285'0,"357"-1,-296-21,-300 18,298-3,-228 7,473 0,-369-7,-85 2,84 1,-72 3,140-17,-162 7,209-5,-37-8,-27 1,117 20,-231 4,200 4,14-3,-212-3,-132 2,51 10,-23-3,88 14,-103-18,-9-2,1 2,55 15,-76-17,1 0,-1 0,0-1,1-1,18-1,16 2,-43-1,-1 0,0 0,1 0,-1 1,0-1,1 0,-1 1,0-1,0 1,0-1,1 1,-1-1,0 1,0 0,0 0,0 0,0 0,0-1,0 1,0 0,1 2,-1 0,0-1,0 1,-1-1,1 1,-1-1,1 1,-1-1,0 1,0 0,0 2,-1 9,1 8,-1-26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07.7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1,'84'6,"1"-1,739-5,-451 0,-372 0,0 0,0 0,0 0,0 0,1 0,-1 0,0 0,0 0,0 1,0-1,0 1,1-1,-1 0,0 1,0 0,0-1,0 1,0 0,0-1,-1 1,1 0,0 0,0 0,0 0,-1 0,1 0,-1 0,1 0,-1 0,1 0,-1 0,1 0,-1 0,0 0,0 0,1 1,-1-1,0 0,0 0,0 2,0 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13.4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0,'629'0,"-624"1,1 0,-1-1,1 2,-1-1,0 1,8 3,-7-3,-1 0,1 0,0 0,12 1,102-3,-59 0,981 0,-909-6,1182 6,-1305 0,-1 1,15 4,-13-3,19 1,95-2,-58-2,-56 2,-1 0,17 4,-1 0,-8-2,2 0,39 2,-8-6,70 1,-112 1,0 1,18 4,-18-3,1-1,13 1,-20-2,1-1,-1 0,1 1,-1 0,1 0,3 2,-5-3,-1 1,0 0,0 0,1-1,-1 1,0 0,0 0,0 0,0 0,0 0,0 1,0-1,0 0,-1 0,1 1,0-1,0 2,1 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1.0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762 1,'-20'0,"10"-1,0 1,1 0,-19 4,27-4,0 0,0 1,0-1,0 0,0 1,0-1,0 1,1 0,-1-1,0 1,0 0,0-1,0 1,1 0,-2 1,-6 16,7-17,1 1,-1 0,0 0,1-1,-1 1,0 0,0-1,0 1,0-1,0 1,-1-1,1 0,0 1,-1-1,1 0,-1 0,-2 2,-3-1,0-1,-1 0,1 0,0-1,-1 1,1-1,-11-2,-8 0,-115-3,128 5,0-1,-23-5,13 3,-32-1,26 2,-129 1,90 1,59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2.8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26.3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4.95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6.7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8.0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2.6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6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47.83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1,'2'0,"-1"1,0 0,1-1,-1 1,1-1,-1 0,1 1,-1-1,0 0,1 0,-1 0,3 0,1 0,102 1,-17-1,-83 1,0-1,0 1,0 0,0 1,9 3,-13-5,-1 1,0 0,0 1,1-1,-1 0,0 1,0-1,0 1,-1 0,1-1,0 1,-1 0,1 0,-1 0,1 0,-1 1,0-1,1 4,-1-4,0 1,0-1,0 1,1-1,-1 0,0 1,1-1,2 3,-3-4,0 0,0 0,1 0,-1 0,1 0,-1-1,1 1,-1 0,1-1,-1 1,1-1,0 1,-1-1,4 0,73 0,-32-1,24 1,72 0,-135-1,0 1,0-1,1-1,-1 1,-1-1,1-1,0 1,12-7,-10 5,0 0,1 1,13-3,17-6,-34 11,0-1,0 1,0 0,1 0,12 1,-11 0,0-1,-1 0,10-1,4-2,-1 1,0 2,1 0,27 2,-5 0,45-2,91 2,-143 2,13 0,-34-2,25 4,-25-3,22 1,661-2,-325-2,-253-4,-114 5,169-2,-93 3,-22 0,66-2,-74-4,14-1,776 5,-390 2,-345 5,118-6,-220 0,1 0,-1 0,0 1,0 0,0 0,0 0,0 0,0 1,0 0,0 0,-1 1,8 3,-9-3,0-1,0 0,0-1,0 1,1-1,-1 1,1-1,-1 0,6 1,1-1,-1 0,13-1,10 0,-31 0,0 0,0 1,0-1,0 0,0 0,1 1,-1-1,0 0,0 1,0-1,0 1,0-1,0 1,-1 0,1-1,0 1,0 0,0 0,-1 0,1-1,0 1,-1 0,1 0,0 0,-1 0,1 0,-1 0,0 0,1 2,0 2,-1 0,1 0,-1 0,0 0,-1 7,0 0,1-1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2.4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2,'41'-1,"45"2,-76 1,-1 0,1 0,16 7,-8-2,-2 0,-12-6,1 1,-1 0,0-1,0 0,1 0,6 1,122-1,-64-2,73 1,-123 2,-12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4.3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568 0,'-10'1,"1"0,-1 1,1 0,-15 4,-17 5,-17-5,30-1,18-3,0 0,-11 0,-195-2,104-1,102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02.5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1,'0'214,"0"-206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1.9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0,'16'19,"-8"-14,-1 0,1-1,13 6,-6-3,0 2,-12-7,-1 0,1 0,1 0,3 1,1 1,0-1,-1 1,1 1,-1-1,0 1,12 12,-16-15,0 0,1 0,-1 0,5 2,4 2,-7-3,1-1,0 1,0-1,0-1,0 1,0-1,12 2,46-4,-29 0,722 1,-566-12,-186 12,262-6,-166 7,476-1,-544-1,60-12,-56 7,42-2,84 9,-76 7,14 1,394-9,-456 1,44 9,-45-5,49 1,241-6,-314 0,25 5,-25-2,23 0,199-9,-165-2,20 0,101 7,7 1,-107-5,57-1,993 7,-1124-1,-1 2,28 6,-27-4,-9-3,-6-1,0 1,-1-1,1 1,-1-1,1 1,-1 0,1 0,-1 0,3 2,0 0,0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31.40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0 103,'156'-7,"-113"4,-25 2,0-1,-1-1,1 0,16-6,80-35,-95 36,-13 5,1 0,9-3,3 3,-1 0,34-2,39 6,-34 1,1-3,50 2,-47 5,8 1,37-7,6 0,-97 2,-1 0,1 0,-1 2,18 6,-30-10,100 27,-86-22,-1 0,0 1,23 12,-32-15,0 0,0-1,0 0,1 0,11 3,34-1,-38-3,-1 0,1 0,18 6,67 17,-55-14,1-3,0-1,67-1,564-6,-660 2,-1 1,1 0,21 6,-20-3,0-2,30 3,179-6,-104-1,-101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8.2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3545 7,'-141'-5,"96"5,15-1,-44 4,66-1,0 0,-12 4,14-4,-1 1,0-2,-11 3,-98-3,61-2,-1405 1,1449 1,-1 0,0 1,-19 6,19-5,0 0,0-1,-16 1,-76-4,-36 2,106 1,-60 1,-921-3,1014 0,-17 2,17-2,0 0,1 0,-1 0,0 0,1 0,-1 1,1-1,-1 0,0 0,1 1,-1-1,1 0,-1 1,1-1,-1 1,1-1,-1 1,1-1,-1 1,1-1,0 1,-1-1,1 2,-1 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0.02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5.82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3373 31,'-12'7,"3"-3,0-1,-1-1,1 1,-1-2,-15 2,-51-3,33-1,19 1,9-1,0 1,0 1,-22 4,12-1,-1-2,0 0,-41-3,18 0,-93-4,-54 4,104 2,-888-1,971-1,1 0,-15-3,-11-1,-117 4,79 1,-803 0,868 0,0-1,0 0,-7-2,-16-2,27 5,-15-2,0 2,0 0,-21 3,22 3,-1 0,17-6,0 0,0 0,0 0,1 0,-1 0,0 0,0 0,0 0,0 0,0-1,0 1,0 0,0 0,1-1,-1 1,-1-1,-8-7,0-1,-14-14,21 20,3 3,0 0,-1-1,1 1,0 0,0 0,-1-1,1 1,0 0,0 0,-1 0,1 0,0-1,0 1,-1 0,1 0,0 0,-1 0,1 0,0 0,-1 0,1 0,0 0,0 0,-1 0,1 0,0 0,-1 0,1 0,0 0,-1 0,1 0,0 0,0 1,-1-1,1 0,0 0,-1 0,1 0,0 1,0-1,0 0,-1 0,1 0,0 1,0-1,0 0,-1 1,1-1,0 0,0 0,0 1,0-1,0 0,0 1,-2 4,1-1,-1 1,0 5,2-5,-7 30,5-24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9.65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1,'0'3,"0"4,0 3,0 5,0 1,0 2,0-1,0-1,0-3,0-1,0-2,0-2,0-5,2-3,0-2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2.89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1 123,'294'0,"-287"0,-1-1,1 0,0 0,-1 0,1-1,7-3,-11 4,32-10,15-5,-27 8,0 2,32-6,-47 10,25-3,58-3,35 9,-45 0,861-1,-924-1,0-1,-1 0,19-6,27-4,1 8,70 4,-47 1,18-5,77 2,-101 3,1270-1,-1202-6,2 1,315 5,-463 0,0 0,-1 0,1 0,0 1,3 0,-5 0,0-1,-1 0,1 0,-1 1,1-1,0 0,-1 1,1-1,-1 0,1 1,-1-1,1 1,-1-1,1 1,-1-1,0 1,1-1,-1 1,0 0,0-1,1 1,-1 0,0-1,0 1,0-1,1 1,-1 0,0 0,-1 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5.16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1,'-2'0,"-1"1,0 0,0 2,-1 1,-1 1,2 0,-2 1,1 0,1 1,-1-1,2 2,0-1,1-1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7.7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2682 85,'-14'0,"3"1,0-2,0 1,-21-5,-35-9,-91-8,-70 9,-60 11,158 3,-193-1,273-3,-52-8,-18-2,-145 11,145 3,-304-1,403 1,1 0,-1 2,1 1,-1 0,1 1,1 1,-1 1,1 1,0 1,1 0,0 2,-29 21,24-14,2-2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50.32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516 0,'0'1,"-1"-1,1 0,-1 1,1-1,0 1,-1-1,1 0,0 1,0-1,-1 1,1-1,0 1,0-1,-1 1,-1 4,0-4,0 1,0 0,0-1,0 1,0-1,-1 0,1 0,0 0,-1 0,1 0,-1 0,1 0,-1-1,-4 1,-4 0,-25-2,20 1,-6-1,0 1,-41 7,39-4,-1-1,1 0,-27-4,6 2,10-1,-38 2,72-1,-1 0,1 0,0 1,-1-1,1 0,0 1,-1-1,1 1,0-1,0 1,-2 1,-2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5.36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7.49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6.55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1 179,'6'-3,"1"1,0 0,0 0,0 1,0 0,0 0,9 0,-6 1,1-1,12-3,-2-1,83-23,-41 11,-1 2,2 2,105-6,-20 8,89-3,-155 15,95-1,-111-6,12 0,-16 5,66-4,264-17,844 23,-1225 0,0 0,0 1,0 0,0 1,12 4,-9-2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4.60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12,'294'0,"-266"1,49 10,-47-6,40 1,-43-6,-9 0,30 3,-27-1,1-1,25-2,30 2,-44 4,-21-3,19 1,-12-2,-1-1,0 1,23 4,-20-2,1-1,-1-1,28-2,-21 0,32 4,13 7,-60-8,-7-1,-1 0,1 0,-1 0,0 1,10 3,-8-2,1 0,0 0,0-1,0 0,0-1,10 1,13 3,-9-2,0-1,0-1,26-3,23 2,50 14,-94-11,0-2,33-2,-13 0,645 1,-563-6,-73 7,0 0,72-7,-31-15,-68 13,0 2,30-3,141 6,-111 4,-58 0,34-2,-5-9,-3 1,-23 3,40-2,-34 7,-14 1,-1-1,30-5,4-6,117-8,-172 20,12 1,-15-1,0 1,-1-1,1 0,0 0,-1 1,1-1,-1 0,1 1,0-1,-1 0,1 1,-1-1,1 1,-1-1,1 1,-1 0,1-1,-1 1,1 1,0 0,0-1,0 1,1 0,-1 0,1-1,-1 1,1 0,-1-1,3 2,9 9,-9-7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8.60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1082 124,'-13'0,"6"0,1 0,-1 0,1 0,0-1,-1 0,1 0,0-1,-7-2,7 2,1 0,-1 1,0-1,0 1,-11 0,-33 1,22 1,-90-7,62 2,17 0,-100 0,131 4,0-2,1 1,0-1,-8-3,7 2,0 1,-15-3,-28 2,6 2,21-1,-37-5,9 2,48 4,0 0,1 0,-1 0,1-1,-1 1,1-1,-7-4,-11-6,12 9,-1 1,1 0,-1 0,-15-1,12 2,-22-4,29 3,0 1,-1 0,1 0,0 1,-7 0,21 5,15 6,-14-8,1-1,-1-1,1 0,-1 0,1 0,13-2,-12 1,-2-1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50.6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5,'176'0,"-171"1,0-1,0 1,8 2,-8-2,0 0,0 0,10 1,95-10,-74 4,1 1,36 3,-72 0,-1 0,1 0,0 0,-1 0,1 1,0-1,0 0,-1 0,1 0,-1 1,1-1,0 0,-1 1,1-1,-1 1,1-1,0 0,-1 1,1 0,-1-1,0 1,1-1,-1 1,1-1,-1 1,1 1,-1 0,1 1,-1-1,1 1,-1-1,0 1,0 2,0-5,0 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29.62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0.22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8.4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52,'42'-1,"45"2,-72 1,24 7,-24-6,22 4,3-5,44-3,-83 1,91-6,-7-5,-50 6,41-2,288 7,-167 1,-122-2,80 2,-140 0,154 4,1170-5,-1205-6,-127 5,39-4,17 0,64-1,276 7,-393-2,-1 0,15-3,10-2,-31 6,1 0,-1-1,0 0,0 0,0 0,0 0,0 0,5-4,3 0,-11 5,0-1,1 1,-1 0,0 0,0 0,1 0,-1 0,0-1,1 1,-1 0,0 0,1 0,-1 0,0 0,1 0,-1 0,1 0,-1 0,0 1,1-1,-1 0,0 0,0 0,1 0,-1 0,0 0,1 1,-1-1,0 0,0 0,1 1,-1-1,0 0,0 0,1 1,-1-1,0 0,0 0,0 1,0-1,1 0,-1 1,0-1,0 0,0 1,0-1,0 0,0 1,0 1,0 0,1 0,-1-1,0 1,-1 0,1 0,0 0,-1 1,-2 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5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94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7.48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2.13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8.8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52,'7'0,"25"1,-1-2,51-8,-44 2,65-2,38 9,-63 1,-47-3,46-7,-5 0,278 2,-219 8,828-1,-880 7,-13-1,-54-6,0 2,-1-1,1 1,0 1,-1 0,13 6,-6-2,-2-2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3.7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4.9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3.1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8.29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11.3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1,'-1'0,"0"0,0 1,0-1,0 1,0-1,0 1,0-1,0 1,1-1,-1 1,0 0,0 0,1-1,-2 2,-7 13,8-14,1 0,-1 1,1-1,-1 0,1 0,0 0,0 1,0-1,-1 0,1 1,1-1,-1 0,0 0,0 1,0-1,1 0,-1 0,0 0,1 1,0 0,0-1,0 0,0 0,0 0,0 0,0-1,0 1,0 0,0 0,0-1,0 1,0-1,1 1,-1-1,0 1,0-1,1 0,-1 0,0 0,3 0,82 0,-32-1,-45 1,-5 0,1 1,-1-2,0 1,4-1,-7 1,0 0,0-1,0 1,0 0,0-1,0 1,0-1,0 1,0-1,0 1,-1-1,1 0,0 1,0-1,-1 0,1 0,-1 0,1 1,0-1,-1 0,1-2,1-3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2.334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39 6,'0'1,"0"2,-1 1,-2 1,1 1,0 2,1 0,-2 1,0 0,0 3,0 1,1-1,0-1,-2-1,1-2,1 0,0 0,0 0,2 0,-1 1,1 2,0 2,0-2,1 1,-1-1,0-1,0 0,0 0,0-1,0 2,0 1,0-1,0 0,0 0,0 0,0-1,0-1,0 1,0-5,0-4,0-4,0-4,0-1,0-2,1-1,0-2,0-3,0 2,-1 0,1 1,-1 2,0 1,1 0,0 1,1 0,0 1,2 1,-2-2,1-1,-2-1,0 0,1 1,1 0,1 1,1 2,-1-1,0 1,1-4,-1 0,2-1,-1 1,-2 0,0 1,-1 0,-2 0,0 2,-3 3,-1 4,-1 4,1 2,1 3,-1 1,0 1,1 2,1 1,1-1,-2 0,0-1,1 0,0-1,1 0,0-1,1 2,0 1,0-1,0 0,0 0,0 0,1-1,-1-1,0 1,0-1,0 2,0 1,0 0,0-1,0 0,0 0,0-2,0 1,0 0,0 1,0 1,0-1,0 0,0-2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8.2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35 651,'0'-1,"1"-2,0-2,0-1,0-3,0 1,-1-1,0-1,2 1,1 0,0-1,2 0,0-1,1 1,0 0,-2 0,0 1,-1 2,-1 0,-1-3,0 0,-1-1,0 0,0 0,0 1,0 0,0 0,1 1,2 2,-1 0,0-2,0-2,-1 1,-1-1,0 0,0 0,0 1,0 0,0 1,0-2,0-1,0 0,0 1,0 1,0-1,0 1,0 0,0 0,0 3,0 4,0 4,0 3,0 4,0 1,-1 1,-1 0,1 3,0-1,0 0,-1 0,0-1,-1-1,0 0,0 0,1-1,-1 3,0 0,-1-1,1 0,-2 0,1 0,-1-1,0 0,1-1,-1 0,1-2,1 1,1 3,-1-2,1-1,1 0,-2 1,0 0,1 0,0 0,0 0,2-1,-1-5,1-4,1-1,0-5,2-2,-1-3,2 1,2 0,0-2,-1 1,0-2,0-2,-2-3,1 2,-2 2,2 0,0 3,-1 1,-1 1,0-2,-2 1,1-1,-1 1,0 1,-1 0,1 0,0 0,0 1,0 0,0-3,0 0,0 1,0-1,0 2,0 0,0 0,0 1,0-1,0-1,0-1,0 0,0 4,0 8,0 5,0 3,-1 2,0 1,0 0,-1 0,0-1,-2 5,0 0,1 1,-1 2,0 0,1-1,-2 0,1-1,1-1,1-1,-1-2,-1-1,2-1,-2 2,0 0,1 1,1 1,1-1,0-2,0 0,1 0,1-1,-1 0,0-1,0 1,0-3,0-4,1-4,2-3,1-4,-1-1,1-1,1 0,1-1,3-1,-2-2,1-3,1-2,1-2,0-7,3-2,2 1,-2 0,-4 1,-2 2,-4 5,-1 4,-1 3,-2 3,1 0,0 3,1 1,0 1,-1-3,1-1,-1 0,1-1,-1 1,-2 0,-4 2,-4 4,1 6,1 5,3 3,1 4,2 2,0 0,-1 0,1-1,0-3,1-1,1 0,-1-2,-1 2,1 1,-2-2,0-1,0-1,1 1,1-3,1-4,2-3,0-4,2-6,1-5,0-4,0-2,2-1,0-1,0 4,-2 2,0 3,0 3,-1 1,-2 2,-1-1,0 1,-2 2,-1 4,-1 5,-1 3,-2 2,-1 4,0 2,1 1,2 2,-2 2,2 1,1-2,0-3,1-1,0-2,1 1,0-1,1 1,-1-1,1-1,0 0,0 0,1-1,-1 1,0 1,0 1,-2-2,0-1,-1 0,1-1,-1 1,0 0,0 0,1 1,0-1,1 3,0-1,0 1,0 0,0-2,0 0,1 0,-2 2,-1 2,1 0,0 2,1-1,0-1,-1-1,-1-1,1-2,0 0,1 0,0-1,1 0,-1 0,0-1,-2 0,1-1,1-1,3-4,1-4,0-4,-1-6,2-6,-1-3,0 0,0 1,0 2,0 4,0 2,-1 1,-1 3,0 5,-1 4,-1 4,0 3,0 3,-2 6,-1 4,0 2,-1-1,1-1,1-2,1-3,1-2,1 0,0-1,0-2,0-1,1 0,-1 3,0 2,0-1,0-1,0-1,0-1,0-1,0 0,0 2,0 0,0 0,0-2,0 1,0-1,0 0,0-1,0 1,0 0,0 2,0 0,0 0,0-3,0-4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35.1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139 49,'0'1,"-1"3,-3 1,-3 2,0 1,-1 1,-1 2,1 1,2 1,1-1,2-1,-2-2,2-1,-2-2,0 0,1-1,-2-1,1 2,-3-1,0 3,0-1,0 2,1-1,3-3,3-7,6-4,4-3,0-2,0 0,1 0,-2 0,-1 1,-1 0,-1-2,2-1,-1 2,0-1,1 2,-2 3,-1 3,-1 5,-1 3,-2 2,0 5,0 1,0 0,0 0,-1 1,1-2,0-1,0 0,0-1,0 3,0 0,-2-1,-1-4,1-7,1-7,3-7,1-2,0 0,1 2,0 0,0-1,-2-1,0 1,-1 1,-1 2,0 1,0 1,1 1,0 3,0-3,0-1,0 0,-3 2,-2 4,-1 6,0 4,-3 3,-1 4,0 3,1 3,1 4,0 2,2-2,1-2,0-4,1-3,-1-3,0 1,0 0,1-1,0 0,0-1,-3-3,-1-1,0-5,2-4,1-2,2-5,4-2,1-1,2 1,1 1,-1-1,1 3,0 2,1-1,1 1,-2-3,1-1,1 0,1-1,-1 1,0 1,-3 0,0 1,-2 1,-1 3,0 3,-2 5,0 4,0 3,0 3,-1 1,1-1,0 1,0-2,0-1,0-1,0-1,0 1,0 1,0 0,0 1,0-1,0 0,0 0,0-1,0 0,0-1,0 0,0 2,0 1,0-1,2-1,2-1,3-1,3 1,1-3,1-1,0-2,-1-2,-1 0,-1-1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43.31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0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856 161 24575,'-68'-2'0,"55"1"0,1-1 0,0 0 0,-18-6 0,11 3 0,-1 0 0,-35-3 0,20 4 0,18 1 0,-29-11 0,-6 0 0,35 10 0,-1 1 0,-18 0 0,30 3 0,1-1 0,0 0 0,-1-1 0,1 1 0,0-1 0,-1 0 0,-8-5 0,9 4 0,-1 0 0,0 1 0,0 0 0,-1 0 0,-11-2 0,-31 1 0,27 2 0,-32-5 0,20-1 0,-39-13 0,60 16 0,0 1 0,0 1 0,-21-3 0,47 8 0,-4 0 0,0-1 0,11 1 0,25 3 0,-29-4 0,29 2 0,-25-5 0,-14 1 0,-1-1 0,1 1 0,0 0 0,0 0 0,0 1 0,0 0 0,-1 0 0,1 0 0,6 3 0,19 9 0,-21-10 0,-1 1 0,0 0 0,11 7 0,-17-9 0,0-1 0,0 0 0,0 1 0,0-1 0,0 0 0,0-1 0,0 1 0,0 0 0,6-1 0,4 1 0,15-3 0,-7 1 0,303 1 0,-170 0 0,-58 6 0,68-6 0,-156 0 0,0 1 0,16 4 0,9 0 0,-27-5 18,8 1 141,17 3 0,-28-3-313,1-1-1,-1 1 0,0 0 1,0 0-1,1 1 0,-1-1 1,0 1-1,0-1 0,0 1 1,4 3-1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53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3441 44,'-6'0,"-18"0,0 0,0 2,-29 6,20-2,1-2,-39 2,-67-7,61 0,-885 1,852-6,1 0,59 7,-50-2,88-1,1 0,-15-5,14 3,1 1,-13-1,-168 0,114 5,-141-1,207-1,-1 0,1-1,0 0,-12-5,9 3,1 1,-22-2,-147 3,96 3,-495-1,570 0,-15-2,13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19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1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73 166 24575,'0'23'0,"0"-21"0,0-14 0,0 4 0,2-41 0,-1 43 0,0-1 0,0 1 0,1-1 0,0 1 0,4-9 0,-1 1 0,7-23 0,-5 13 0,-6 49 0,-4 4 0,-1 18 0,0 23 0,2-55 0,0 3 0,-2 0 0,-1 0 0,0 0 0,-12 26 0,15-40 0,-4 13 0,1 1 0,-5 33 0,6-30 0,2-11 0,-7 16 0,7-19 0,0-1 0,0 1 0,0 0 0,0 0 0,1 7 0,0 34 0,1-26 0,-3 31 0,-6-6 0,7-37-262,1 1-1,0-1 0,0 20 1,1-28-53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4.2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 1 24575,'-6'94'0,"7"-41"0,-2 41 0,-2-59 0,0 26 0,3-53 0,-1 1 0,-3 13 0,2-13 0,-1 19 0,2-8 0,-5 36 0,3-39 0,0 19 0,-3 16 0,5-41-682,-2 19-1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9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24575,'2'0'0,"-1"1"0,0-1 0,1 1 0,-1-1 0,0 1 0,0 0 0,0 0 0,0 0 0,0 0 0,0 0 0,1 1 0,1 0 0,6 8 0,0-1 0,-1 2 0,0-1 0,8 14 0,13 18 0,-29-42 0,17 22 0,1-2 0,39 36 0,-53-53 0,0 1 0,0-1 0,0 1 0,-1 0 0,1 1 0,-1-1 0,0 1 0,0-1 0,-1 1 0,0 0 0,1 0 0,-2 0 0,1 0 0,1 8 0,-2-9 0,1 0 0,-1-1 0,0 1 0,1-1 0,0 1 0,0-1 0,4 6 0,0-1 0,14 12 0,-20-20 0,0 0 0,1 0 0,-1 1 0,0-1 0,0 0 0,1 0 0,-1 1 0,0-1 0,0 0 0,1 0 0,-1 0 0,0 1 0,1-1 0,-1 0 0,0 0 0,0 0 0,1 0 0,-1 0 0,0 0 0,1 0 0,-1 0 0,1 0 0,-1 0 0,0 0 0,1 0 0,-1-1 0,0 1 0,0 0 0,0 0 0,0-1 0,0 1 0,0 0 0,0 0 0,1-1 0,-1 1 0,0 0 0,0 0 0,0-1 0,0 1 0,0 0 0,0-1 0,0 1 0,0 0 0,-1-1 0,-3-17 0,-4-5 0,-24-66 0,24 70 0,-1 0 0,-17-26 0,14 28 0,6 8 0,-9-15 0,14 22 0,-4-9 0,-1 0 0,-1 0 0,0 0 0,-11-13 0,15 21 0,1 1 0,-1 0 0,1-1 0,0 1 0,-2-6 0,3 8 0,1 0 0,0 0 0,0 0 0,0 0 0,0 0 0,0 0 0,0 0 0,0 0 0,0 0 0,0 0 0,0 0 0,0 0 0,0 0 0,0 0 0,0 0 0,0 0 0,0 0 0,0-1 0,0 1 0,0 0 0,0 0 0,0 0 0,0 0 0,0 0 0,0 0 0,0 0 0,0 0 0,0 0 0,0 0 0,0 0 0,0 0 0,0 0 0,0 0 0,0 0 0,0 0 0,0 0 0,0 0 0,0-1 0,0 1 0,0 0 0,0 0 0,0 0 0,0 0 0,0 0 0,0 0 0,0 0 0,0 0 0,0 0 0,0 0 0,0 0 0,1 0 0,-1 0 0,0 0 0,0 0 0,0 0 0,0 0 0,0 0 0,0 0 0,0 0 0,0 0 0,0 0 0,0 0 0,0 0 0,0 0 0,5 2 0,8 7 0,18 18 0,-1 3 0,-1 0 0,48 66 0,-39-51 0,-28-33 0,1 0 0,-2 1 0,14 21 0,-21-30 0,0 1 0,-1-1 0,1 0 0,-1 0 0,0 1 0,0-1 0,0 8 0,-2 34 0,-1-18 0,2-13 0,2 19 0,-1-28 0,1 0 0,-1 1 0,1-1 0,0 0 0,4 9 0,8 13-1365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2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5.6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0.6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2.94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nyc.gov/content/visionzero/pag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pPr algn="ctr"/>
            <a:endParaRPr lang="en-US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urier New" panose="02070309020205020404" pitchFamily="49" charset="0"/>
            </a:endParaRPr>
          </a:p>
          <a:p>
            <a:pPr algn="ctr"/>
            <a:r>
              <a:rPr lang="en-US" dirty="0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.</a:t>
            </a:r>
            <a:r>
              <a:rPr lang="en-US" dirty="0" err="1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nyc.gov.visionzero</a:t>
            </a:r>
            <a:endParaRPr lang="en-US" sz="1200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  <a:p>
            <a:pPr algn="ctr"/>
            <a:r>
              <a:rPr lang="en-US" sz="1200" dirty="0"/>
              <a:t>https://seesense.cc/blogs/all-case-studies/vision-zero-and-cycling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81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Unspecified Injured or killed values</a:t>
            </a:r>
          </a:p>
          <a:p>
            <a:r>
              <a:rPr lang="en-US" dirty="0"/>
              <a:t>Incidents reported by the police involve 1000$+ worth of damage or not being able to leave the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83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These incidents are classified by date and time resulting in a Unique and Collision ID being Assigned by the NYPD.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Public-Safety/Motor-Vehicle-Collisions-Person/h9gi-nx95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.xml"/><Relationship Id="rId117" Type="http://schemas.openxmlformats.org/officeDocument/2006/relationships/customXml" Target="../ink/ink72.xml"/><Relationship Id="rId21" Type="http://schemas.openxmlformats.org/officeDocument/2006/relationships/customXml" Target="../ink/ink10.xml"/><Relationship Id="rId42" Type="http://schemas.openxmlformats.org/officeDocument/2006/relationships/customXml" Target="../ink/ink25.xml"/><Relationship Id="rId47" Type="http://schemas.openxmlformats.org/officeDocument/2006/relationships/image" Target="../media/image22.png"/><Relationship Id="rId63" Type="http://schemas.openxmlformats.org/officeDocument/2006/relationships/image" Target="../media/image27.png"/><Relationship Id="rId68" Type="http://schemas.openxmlformats.org/officeDocument/2006/relationships/customXml" Target="../ink/ink41.xml"/><Relationship Id="rId84" Type="http://schemas.openxmlformats.org/officeDocument/2006/relationships/image" Target="../media/image36.png"/><Relationship Id="rId89" Type="http://schemas.openxmlformats.org/officeDocument/2006/relationships/customXml" Target="../ink/ink53.xml"/><Relationship Id="rId112" Type="http://schemas.openxmlformats.org/officeDocument/2006/relationships/image" Target="../media/image45.png"/><Relationship Id="rId16" Type="http://schemas.openxmlformats.org/officeDocument/2006/relationships/image" Target="../media/image12.png"/><Relationship Id="rId107" Type="http://schemas.openxmlformats.org/officeDocument/2006/relationships/image" Target="../media/image43.png"/><Relationship Id="rId11" Type="http://schemas.openxmlformats.org/officeDocument/2006/relationships/customXml" Target="../ink/ink4.xml"/><Relationship Id="rId32" Type="http://schemas.openxmlformats.org/officeDocument/2006/relationships/image" Target="../media/image17.png"/><Relationship Id="rId37" Type="http://schemas.openxmlformats.org/officeDocument/2006/relationships/customXml" Target="../ink/ink21.xml"/><Relationship Id="rId53" Type="http://schemas.openxmlformats.org/officeDocument/2006/relationships/customXml" Target="../ink/ink32.xml"/><Relationship Id="rId58" Type="http://schemas.openxmlformats.org/officeDocument/2006/relationships/customXml" Target="../ink/ink36.xml"/><Relationship Id="rId74" Type="http://schemas.openxmlformats.org/officeDocument/2006/relationships/image" Target="../media/image32.png"/><Relationship Id="rId79" Type="http://schemas.openxmlformats.org/officeDocument/2006/relationships/customXml" Target="../ink/ink47.xml"/><Relationship Id="rId102" Type="http://schemas.openxmlformats.org/officeDocument/2006/relationships/customXml" Target="../ink/ink64.xml"/><Relationship Id="rId123" Type="http://schemas.openxmlformats.org/officeDocument/2006/relationships/customXml" Target="../ink/ink76.xml"/><Relationship Id="rId5" Type="http://schemas.openxmlformats.org/officeDocument/2006/relationships/customXml" Target="../ink/ink1.xml"/><Relationship Id="rId90" Type="http://schemas.openxmlformats.org/officeDocument/2006/relationships/image" Target="../media/image39.png"/><Relationship Id="rId95" Type="http://schemas.openxmlformats.org/officeDocument/2006/relationships/customXml" Target="../ink/ink57.xml"/><Relationship Id="rId22" Type="http://schemas.openxmlformats.org/officeDocument/2006/relationships/customXml" Target="../ink/ink11.xml"/><Relationship Id="rId27" Type="http://schemas.openxmlformats.org/officeDocument/2006/relationships/customXml" Target="../ink/ink15.xml"/><Relationship Id="rId43" Type="http://schemas.openxmlformats.org/officeDocument/2006/relationships/image" Target="../media/image20.png"/><Relationship Id="rId48" Type="http://schemas.openxmlformats.org/officeDocument/2006/relationships/customXml" Target="../ink/ink28.xml"/><Relationship Id="rId64" Type="http://schemas.openxmlformats.org/officeDocument/2006/relationships/customXml" Target="../ink/ink39.xml"/><Relationship Id="rId69" Type="http://schemas.openxmlformats.org/officeDocument/2006/relationships/customXml" Target="../ink/ink42.xml"/><Relationship Id="rId113" Type="http://schemas.openxmlformats.org/officeDocument/2006/relationships/customXml" Target="../ink/ink70.xml"/><Relationship Id="rId118" Type="http://schemas.openxmlformats.org/officeDocument/2006/relationships/image" Target="../media/image48.png"/><Relationship Id="rId80" Type="http://schemas.openxmlformats.org/officeDocument/2006/relationships/image" Target="../media/image35.png"/><Relationship Id="rId85" Type="http://schemas.openxmlformats.org/officeDocument/2006/relationships/customXml" Target="../ink/ink51.xml"/><Relationship Id="rId12" Type="http://schemas.openxmlformats.org/officeDocument/2006/relationships/image" Target="../media/image10.png"/><Relationship Id="rId17" Type="http://schemas.openxmlformats.org/officeDocument/2006/relationships/customXml" Target="../ink/ink7.xml"/><Relationship Id="rId33" Type="http://schemas.openxmlformats.org/officeDocument/2006/relationships/customXml" Target="../ink/ink18.xml"/><Relationship Id="rId38" Type="http://schemas.openxmlformats.org/officeDocument/2006/relationships/customXml" Target="../ink/ink22.xml"/><Relationship Id="rId59" Type="http://schemas.openxmlformats.org/officeDocument/2006/relationships/image" Target="../media/image25.png"/><Relationship Id="rId103" Type="http://schemas.openxmlformats.org/officeDocument/2006/relationships/image" Target="../media/image41.png"/><Relationship Id="rId108" Type="http://schemas.openxmlformats.org/officeDocument/2006/relationships/customXml" Target="../ink/ink67.xml"/><Relationship Id="rId124" Type="http://schemas.openxmlformats.org/officeDocument/2006/relationships/customXml" Target="../ink/ink77.xml"/><Relationship Id="rId54" Type="http://schemas.openxmlformats.org/officeDocument/2006/relationships/customXml" Target="../ink/ink33.xml"/><Relationship Id="rId70" Type="http://schemas.openxmlformats.org/officeDocument/2006/relationships/image" Target="../media/image30.png"/><Relationship Id="rId75" Type="http://schemas.openxmlformats.org/officeDocument/2006/relationships/customXml" Target="../ink/ink45.xml"/><Relationship Id="rId91" Type="http://schemas.openxmlformats.org/officeDocument/2006/relationships/customXml" Target="../ink/ink54.xml"/><Relationship Id="rId96" Type="http://schemas.openxmlformats.org/officeDocument/2006/relationships/customXml" Target="../ink/ink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23" Type="http://schemas.openxmlformats.org/officeDocument/2006/relationships/customXml" Target="../ink/ink12.xml"/><Relationship Id="rId28" Type="http://schemas.openxmlformats.org/officeDocument/2006/relationships/image" Target="../media/image15.png"/><Relationship Id="rId49" Type="http://schemas.openxmlformats.org/officeDocument/2006/relationships/image" Target="../media/image23.png"/><Relationship Id="rId114" Type="http://schemas.openxmlformats.org/officeDocument/2006/relationships/image" Target="../media/image46.png"/><Relationship Id="rId119" Type="http://schemas.openxmlformats.org/officeDocument/2006/relationships/customXml" Target="../ink/ink73.xml"/><Relationship Id="rId44" Type="http://schemas.openxmlformats.org/officeDocument/2006/relationships/customXml" Target="../ink/ink26.xml"/><Relationship Id="rId60" Type="http://schemas.openxmlformats.org/officeDocument/2006/relationships/customXml" Target="../ink/ink37.xml"/><Relationship Id="rId65" Type="http://schemas.openxmlformats.org/officeDocument/2006/relationships/image" Target="../media/image28.png"/><Relationship Id="rId81" Type="http://schemas.openxmlformats.org/officeDocument/2006/relationships/customXml" Target="../ink/ink48.xml"/><Relationship Id="rId86" Type="http://schemas.openxmlformats.org/officeDocument/2006/relationships/image" Target="../media/image37.png"/><Relationship Id="rId4" Type="http://schemas.openxmlformats.org/officeDocument/2006/relationships/image" Target="../media/image6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3.png"/><Relationship Id="rId39" Type="http://schemas.openxmlformats.org/officeDocument/2006/relationships/customXml" Target="../ink/ink23.xml"/><Relationship Id="rId109" Type="http://schemas.openxmlformats.org/officeDocument/2006/relationships/image" Target="../media/image44.png"/><Relationship Id="rId34" Type="http://schemas.openxmlformats.org/officeDocument/2006/relationships/image" Target="../media/image18.png"/><Relationship Id="rId50" Type="http://schemas.openxmlformats.org/officeDocument/2006/relationships/customXml" Target="../ink/ink29.xml"/><Relationship Id="rId55" Type="http://schemas.openxmlformats.org/officeDocument/2006/relationships/customXml" Target="../ink/ink34.xml"/><Relationship Id="rId76" Type="http://schemas.openxmlformats.org/officeDocument/2006/relationships/image" Target="../media/image33.png"/><Relationship Id="rId97" Type="http://schemas.openxmlformats.org/officeDocument/2006/relationships/customXml" Target="../ink/ink59.xml"/><Relationship Id="rId104" Type="http://schemas.openxmlformats.org/officeDocument/2006/relationships/customXml" Target="../ink/ink65.xml"/><Relationship Id="rId120" Type="http://schemas.openxmlformats.org/officeDocument/2006/relationships/image" Target="../media/image49.png"/><Relationship Id="rId7" Type="http://schemas.openxmlformats.org/officeDocument/2006/relationships/customXml" Target="../ink/ink2.xml"/><Relationship Id="rId71" Type="http://schemas.openxmlformats.org/officeDocument/2006/relationships/customXml" Target="../ink/ink43.xml"/><Relationship Id="rId92" Type="http://schemas.openxmlformats.org/officeDocument/2006/relationships/customXml" Target="../ink/ink55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6.xml"/><Relationship Id="rId24" Type="http://schemas.openxmlformats.org/officeDocument/2006/relationships/customXml" Target="../ink/ink13.xml"/><Relationship Id="rId40" Type="http://schemas.openxmlformats.org/officeDocument/2006/relationships/customXml" Target="../ink/ink24.xml"/><Relationship Id="rId45" Type="http://schemas.openxmlformats.org/officeDocument/2006/relationships/image" Target="../media/image21.png"/><Relationship Id="rId66" Type="http://schemas.openxmlformats.org/officeDocument/2006/relationships/customXml" Target="../ink/ink40.xml"/><Relationship Id="rId87" Type="http://schemas.openxmlformats.org/officeDocument/2006/relationships/customXml" Target="../ink/ink52.xml"/><Relationship Id="rId110" Type="http://schemas.openxmlformats.org/officeDocument/2006/relationships/customXml" Target="../ink/ink68.xml"/><Relationship Id="rId115" Type="http://schemas.openxmlformats.org/officeDocument/2006/relationships/customXml" Target="../ink/ink71.xml"/><Relationship Id="rId61" Type="http://schemas.openxmlformats.org/officeDocument/2006/relationships/image" Target="../media/image26.png"/><Relationship Id="rId82" Type="http://schemas.openxmlformats.org/officeDocument/2006/relationships/customXml" Target="../ink/ink49.xml"/><Relationship Id="rId19" Type="http://schemas.openxmlformats.org/officeDocument/2006/relationships/customXml" Target="../ink/ink8.xml"/><Relationship Id="rId14" Type="http://schemas.openxmlformats.org/officeDocument/2006/relationships/image" Target="../media/image11.png"/><Relationship Id="rId30" Type="http://schemas.openxmlformats.org/officeDocument/2006/relationships/image" Target="../media/image16.png"/><Relationship Id="rId35" Type="http://schemas.openxmlformats.org/officeDocument/2006/relationships/customXml" Target="../ink/ink19.xml"/><Relationship Id="rId56" Type="http://schemas.openxmlformats.org/officeDocument/2006/relationships/customXml" Target="../ink/ink35.xml"/><Relationship Id="rId77" Type="http://schemas.openxmlformats.org/officeDocument/2006/relationships/customXml" Target="../ink/ink46.xml"/><Relationship Id="rId100" Type="http://schemas.openxmlformats.org/officeDocument/2006/relationships/customXml" Target="../ink/ink62.xml"/><Relationship Id="rId105" Type="http://schemas.openxmlformats.org/officeDocument/2006/relationships/image" Target="../media/image42.png"/><Relationship Id="rId8" Type="http://schemas.openxmlformats.org/officeDocument/2006/relationships/image" Target="../media/image8.png"/><Relationship Id="rId51" Type="http://schemas.openxmlformats.org/officeDocument/2006/relationships/customXml" Target="../ink/ink30.xml"/><Relationship Id="rId72" Type="http://schemas.openxmlformats.org/officeDocument/2006/relationships/image" Target="../media/image31.png"/><Relationship Id="rId93" Type="http://schemas.openxmlformats.org/officeDocument/2006/relationships/image" Target="../media/image40.png"/><Relationship Id="rId98" Type="http://schemas.openxmlformats.org/officeDocument/2006/relationships/customXml" Target="../ink/ink60.xml"/><Relationship Id="rId121" Type="http://schemas.openxmlformats.org/officeDocument/2006/relationships/customXml" Target="../ink/ink74.xml"/><Relationship Id="rId3" Type="http://schemas.openxmlformats.org/officeDocument/2006/relationships/image" Target="../media/image5.jpg"/><Relationship Id="rId25" Type="http://schemas.openxmlformats.org/officeDocument/2006/relationships/image" Target="../media/image14.png"/><Relationship Id="rId46" Type="http://schemas.openxmlformats.org/officeDocument/2006/relationships/customXml" Target="../ink/ink27.xml"/><Relationship Id="rId67" Type="http://schemas.openxmlformats.org/officeDocument/2006/relationships/image" Target="../media/image29.png"/><Relationship Id="rId116" Type="http://schemas.openxmlformats.org/officeDocument/2006/relationships/image" Target="../media/image47.png"/><Relationship Id="rId20" Type="http://schemas.openxmlformats.org/officeDocument/2006/relationships/customXml" Target="../ink/ink9.xml"/><Relationship Id="rId41" Type="http://schemas.openxmlformats.org/officeDocument/2006/relationships/image" Target="../media/image19.png"/><Relationship Id="rId62" Type="http://schemas.openxmlformats.org/officeDocument/2006/relationships/customXml" Target="../ink/ink38.xml"/><Relationship Id="rId83" Type="http://schemas.openxmlformats.org/officeDocument/2006/relationships/customXml" Target="../ink/ink50.xml"/><Relationship Id="rId88" Type="http://schemas.openxmlformats.org/officeDocument/2006/relationships/image" Target="../media/image38.png"/><Relationship Id="rId111" Type="http://schemas.openxmlformats.org/officeDocument/2006/relationships/customXml" Target="../ink/ink69.xml"/><Relationship Id="rId15" Type="http://schemas.openxmlformats.org/officeDocument/2006/relationships/customXml" Target="../ink/ink6.xml"/><Relationship Id="rId36" Type="http://schemas.openxmlformats.org/officeDocument/2006/relationships/customXml" Target="../ink/ink20.xml"/><Relationship Id="rId57" Type="http://schemas.openxmlformats.org/officeDocument/2006/relationships/image" Target="../media/image24.png"/><Relationship Id="rId106" Type="http://schemas.openxmlformats.org/officeDocument/2006/relationships/customXml" Target="../ink/ink66.xml"/><Relationship Id="rId10" Type="http://schemas.openxmlformats.org/officeDocument/2006/relationships/image" Target="../media/image9.png"/><Relationship Id="rId31" Type="http://schemas.openxmlformats.org/officeDocument/2006/relationships/customXml" Target="../ink/ink17.xml"/><Relationship Id="rId52" Type="http://schemas.openxmlformats.org/officeDocument/2006/relationships/customXml" Target="../ink/ink31.xml"/><Relationship Id="rId73" Type="http://schemas.openxmlformats.org/officeDocument/2006/relationships/customXml" Target="../ink/ink44.xml"/><Relationship Id="rId78" Type="http://schemas.openxmlformats.org/officeDocument/2006/relationships/image" Target="../media/image34.png"/><Relationship Id="rId94" Type="http://schemas.openxmlformats.org/officeDocument/2006/relationships/customXml" Target="../ink/ink56.xml"/><Relationship Id="rId99" Type="http://schemas.openxmlformats.org/officeDocument/2006/relationships/customXml" Target="../ink/ink61.xml"/><Relationship Id="rId101" Type="http://schemas.openxmlformats.org/officeDocument/2006/relationships/customXml" Target="../ink/ink63.xml"/><Relationship Id="rId122" Type="http://schemas.openxmlformats.org/officeDocument/2006/relationships/customXml" Target="../ink/ink7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D0EBD9-B313-6787-7455-29568E550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83258"/>
            <a:ext cx="12192000" cy="5226359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480549"/>
            <a:ext cx="12192000" cy="1464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17CB7-9221-1FE9-EE07-A8F30B956931}"/>
              </a:ext>
            </a:extLst>
          </p:cNvPr>
          <p:cNvSpPr txBox="1"/>
          <p:nvPr/>
        </p:nvSpPr>
        <p:spPr>
          <a:xfrm>
            <a:off x="106136" y="488208"/>
            <a:ext cx="1198517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Vision Zero 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was first adopted by </a:t>
            </a:r>
          </a:p>
          <a:p>
            <a:pPr algn="ctr"/>
            <a:r>
              <a:rPr lang="en-US" sz="48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New York City </a:t>
            </a:r>
            <a:r>
              <a:rPr lang="en-US" sz="20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</a:t>
            </a:r>
            <a:r>
              <a:rPr lang="en-US" sz="44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2014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Sweden first developed this strategy in the 1990’s. 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eliminating traffic fatalities </a:t>
            </a:r>
          </a:p>
          <a:p>
            <a:pPr algn="ctr"/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AND</a:t>
            </a:r>
            <a:r>
              <a:rPr lang="en-US" sz="16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severe injuries</a:t>
            </a:r>
            <a:r>
              <a:rPr lang="en-US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across Europe </a:t>
            </a:r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WHILE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sz="48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increasing safe, healthy, equitable mobility</a:t>
            </a:r>
            <a:endParaRPr lang="en-US" sz="4000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ision Zero "/>
            </a:endParaRP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After years of proved  successful implementation across Europe 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major cities throughout The United States have started utilizing these strategies.</a:t>
            </a:r>
            <a:endParaRPr lang="en-US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2BDD88-58BC-4550-AA92-274CDDEA0E45}"/>
              </a:ext>
            </a:extLst>
          </p:cNvPr>
          <p:cNvGrpSpPr/>
          <p:nvPr/>
        </p:nvGrpSpPr>
        <p:grpSpPr>
          <a:xfrm>
            <a:off x="0" y="5804169"/>
            <a:ext cx="12192000" cy="1108893"/>
            <a:chOff x="0" y="3048699"/>
            <a:chExt cx="12192000" cy="11088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1C26578-DB90-4186-80D2-BC68481BA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83" b="7856"/>
            <a:stretch/>
          </p:blipFill>
          <p:spPr bwMode="auto">
            <a:xfrm>
              <a:off x="0" y="3048699"/>
              <a:ext cx="12192000" cy="88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FC808FEF-54FE-C22C-54DC-16929A488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91"/>
            <a:stretch/>
          </p:blipFill>
          <p:spPr bwMode="auto">
            <a:xfrm>
              <a:off x="0" y="3862598"/>
              <a:ext cx="12016673" cy="29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FC0F83-0AD3-137C-E30A-01BD71DE548E}"/>
              </a:ext>
            </a:extLst>
          </p:cNvPr>
          <p:cNvSpPr txBox="1"/>
          <p:nvPr/>
        </p:nvSpPr>
        <p:spPr>
          <a:xfrm>
            <a:off x="10143096" y="24246"/>
            <a:ext cx="2048904" cy="3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By Melanie Gundy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C16DF3-4F77-45E6-3008-9E4BA7602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-2895826" y="4593608"/>
            <a:ext cx="1521164" cy="4571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C9407-B472-4C3B-E3E3-208DBF80B0B1}"/>
              </a:ext>
            </a:extLst>
          </p:cNvPr>
          <p:cNvSpPr txBox="1"/>
          <p:nvPr/>
        </p:nvSpPr>
        <p:spPr>
          <a:xfrm rot="20692716">
            <a:off x="-2888817" y="6245679"/>
            <a:ext cx="24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19619" y="5468582"/>
            <a:ext cx="3152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NYC Bicycling Incidents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DB28-95C6-BA35-5D4A-A3944109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8584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https://data.cityofnewyork.us/Public-Safety/Motor-Vehicle-Collisions-Person/h9gi-nx95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Updated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April 19, 2021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Data Provided by:  Police Department (NYPD)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Initial import file: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 Rows: 4,757,334  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Columns: 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Future additions will include the same information and charting of the years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2019-Present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Further exploring the safety equipment that was reported as used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are more women or men utilizing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saftly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equipment?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Locating geodata related to each bicyclist incident time/and relating it to the expansion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rideshare and the Vision Zero green zones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-safety equipment? Revel provides a helmet does/could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also at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some locations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66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3BC261D-3242-E5D1-30A3-80871E18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65" y="725875"/>
            <a:ext cx="3845922" cy="234281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ED27507-DCEE-3AE2-2D99-BCF3B5ABF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68" y="3789309"/>
            <a:ext cx="4300028" cy="2743341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5891602F-A897-7B69-7DAF-98C5AD0C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800099"/>
            <a:ext cx="3845922" cy="2137325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0AAFC7D-D2B8-9019-896F-0E95446D2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26" y="3789309"/>
            <a:ext cx="4222967" cy="2743341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E47FB398-BB33-6843-7C3A-258EE752C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3" y="689263"/>
            <a:ext cx="3654210" cy="22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7EE5-E75E-BA62-51D3-AF07B42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680"/>
            <a:ext cx="10536044" cy="760514"/>
          </a:xfrm>
        </p:spPr>
        <p:txBody>
          <a:bodyPr>
            <a:normAutofit/>
          </a:bodyPr>
          <a:lstStyle/>
          <a:p>
            <a:pPr algn="ctr"/>
            <a:r>
              <a:rPr lang="en-US" sz="1800" b="0" i="0" dirty="0">
                <a:solidFill>
                  <a:schemeClr val="bg2">
                    <a:lumMod val="25000"/>
                  </a:schemeClr>
                </a:solidFill>
                <a:effectLst/>
                <a:latin typeface="Roboto" panose="02000000000000000000" pitchFamily="2" charset="0"/>
              </a:rPr>
              <a:t>2012-2022s Bicyclists involved in collisions/crashes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6FD57C-C2B1-5C27-D06D-CB6D6C3A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23106"/>
            <a:ext cx="10711101" cy="58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2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99" y="1464816"/>
            <a:ext cx="12175013" cy="5387903"/>
          </a:xfrm>
          <a:prstGeom prst="rect">
            <a:avLst/>
          </a:prstGeom>
          <a:solidFill>
            <a:srgbClr val="BA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1" y="1464816"/>
            <a:ext cx="12162254" cy="1190968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EB825528-2350-8423-65ED-60D090945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534" y="-170673"/>
            <a:ext cx="4937760" cy="6857999"/>
          </a:xfrm>
          <a:prstGeom prst="rect">
            <a:avLst/>
          </a:pr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7805" y="2424777"/>
            <a:ext cx="4962252" cy="48960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85521" y="1690989"/>
            <a:ext cx="1369119" cy="522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🚴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03599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9212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7E827-28DC-7287-5849-630F4CD32EF6}"/>
              </a:ext>
            </a:extLst>
          </p:cNvPr>
          <p:cNvSpPr txBox="1"/>
          <p:nvPr/>
        </p:nvSpPr>
        <p:spPr>
          <a:xfrm>
            <a:off x="514436" y="163285"/>
            <a:ext cx="631823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Traffic fatalities fallen, from 701 in 1990, to 381 in 2000,</a:t>
            </a:r>
          </a:p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to an all-time low of 202 in 2018. Traffic deaths in New York City have fallen by a third since the year before Vision Zero began, bucking the nationwide trend towards increased fatalities.</a:t>
            </a:r>
            <a:endParaRPr lang="en-US" sz="18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b="1" i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“But it is still not enough.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We can, and must, do better…”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5AFD0-F049-D620-C768-09DF28AE13F4}"/>
              </a:ext>
            </a:extLst>
          </p:cNvPr>
          <p:cNvSpPr txBox="1"/>
          <p:nvPr/>
        </p:nvSpPr>
        <p:spPr>
          <a:xfrm>
            <a:off x="8236543" y="2437485"/>
            <a:ext cx="2923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citizen action from the grassroots up</a:t>
            </a:r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6878" y="2881958"/>
            <a:ext cx="12216935" cy="4093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13263-A0E5-10A6-8462-0CA68BE0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4" y="2539880"/>
            <a:ext cx="12037615" cy="21672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3852B7A-6F48-FA4D-AB28-F1ACA3FA7BB2}"/>
                  </a:ext>
                </a:extLst>
              </p14:cNvPr>
              <p14:cNvContentPartPr/>
              <p14:nvPr/>
            </p14:nvContentPartPr>
            <p14:xfrm>
              <a:off x="4585141" y="2442743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3852B7A-6F48-FA4D-AB28-F1ACA3FA7B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9501" y="2370743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14:cNvPr>
              <p14:cNvContentPartPr/>
              <p14:nvPr/>
            </p14:nvContentPartPr>
            <p14:xfrm>
              <a:off x="10549628" y="4662143"/>
              <a:ext cx="1358280" cy="23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477988" y="4518503"/>
                <a:ext cx="150192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14:cNvPr>
              <p14:cNvContentPartPr/>
              <p14:nvPr/>
            </p14:nvContentPartPr>
            <p14:xfrm>
              <a:off x="5431508" y="4680863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59868" y="453686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14:cNvPr>
              <p14:cNvContentPartPr/>
              <p14:nvPr/>
            </p14:nvContentPartPr>
            <p14:xfrm>
              <a:off x="5445188" y="4643783"/>
              <a:ext cx="1161000" cy="74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73188" y="4499783"/>
                <a:ext cx="13046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14:cNvPr>
              <p14:cNvContentPartPr/>
              <p14:nvPr/>
            </p14:nvContentPartPr>
            <p14:xfrm>
              <a:off x="6477668" y="4657823"/>
              <a:ext cx="1190520" cy="6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06028" y="4513823"/>
                <a:ext cx="1334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14:cNvPr>
              <p14:cNvContentPartPr/>
              <p14:nvPr/>
            </p14:nvContentPartPr>
            <p14:xfrm>
              <a:off x="6728588" y="4616783"/>
              <a:ext cx="866160" cy="19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56588" y="4473143"/>
                <a:ext cx="10098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14:cNvPr>
              <p14:cNvContentPartPr/>
              <p14:nvPr/>
            </p14:nvContentPartPr>
            <p14:xfrm>
              <a:off x="6495308" y="4679063"/>
              <a:ext cx="1238760" cy="25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23308" y="4535423"/>
                <a:ext cx="13824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14:cNvPr>
              <p14:cNvContentPartPr/>
              <p14:nvPr/>
            </p14:nvContentPartPr>
            <p14:xfrm>
              <a:off x="5859188" y="4703543"/>
              <a:ext cx="360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87548" y="455954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14:cNvPr>
              <p14:cNvContentPartPr/>
              <p14:nvPr/>
            </p14:nvContentPartPr>
            <p14:xfrm>
              <a:off x="5695748" y="4703543"/>
              <a:ext cx="36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3748" y="455954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14:cNvPr>
              <p14:cNvContentPartPr/>
              <p14:nvPr/>
            </p14:nvContentPartPr>
            <p14:xfrm>
              <a:off x="5768468" y="4640183"/>
              <a:ext cx="36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96468" y="449618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14:cNvPr>
              <p14:cNvContentPartPr/>
              <p14:nvPr/>
            </p14:nvContentPartPr>
            <p14:xfrm>
              <a:off x="5522228" y="470354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50588" y="455954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14:cNvPr>
              <p14:cNvContentPartPr/>
              <p14:nvPr/>
            </p14:nvContentPartPr>
            <p14:xfrm>
              <a:off x="5813828" y="4671863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42188" y="452822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14:cNvPr>
              <p14:cNvContentPartPr/>
              <p14:nvPr/>
            </p14:nvContentPartPr>
            <p14:xfrm>
              <a:off x="713348" y="4648823"/>
              <a:ext cx="2020680" cy="46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1708" y="4504823"/>
                <a:ext cx="21643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14:cNvPr>
              <p14:cNvContentPartPr/>
              <p14:nvPr/>
            </p14:nvContentPartPr>
            <p14:xfrm>
              <a:off x="372896" y="4658183"/>
              <a:ext cx="360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0896" y="451418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14:cNvPr>
              <p14:cNvContentPartPr/>
              <p14:nvPr/>
            </p14:nvContentPartPr>
            <p14:xfrm>
              <a:off x="354896" y="4699223"/>
              <a:ext cx="838800" cy="19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82896" y="4555583"/>
                <a:ext cx="9824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14:cNvPr>
              <p14:cNvContentPartPr/>
              <p14:nvPr/>
            </p14:nvContentPartPr>
            <p14:xfrm>
              <a:off x="1196216" y="4644863"/>
              <a:ext cx="770400" cy="33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24216" y="4500863"/>
                <a:ext cx="9140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14:cNvPr>
              <p14:cNvContentPartPr/>
              <p14:nvPr/>
            </p14:nvContentPartPr>
            <p14:xfrm>
              <a:off x="2060575" y="4621823"/>
              <a:ext cx="671515" cy="45719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88961" y="4478186"/>
                <a:ext cx="815103" cy="33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14:cNvPr>
              <p14:cNvContentPartPr/>
              <p14:nvPr/>
            </p14:nvContentPartPr>
            <p14:xfrm>
              <a:off x="1228256" y="4612823"/>
              <a:ext cx="257040" cy="59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56256" y="4468823"/>
                <a:ext cx="400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14:cNvPr>
              <p14:cNvContentPartPr/>
              <p14:nvPr/>
            </p14:nvContentPartPr>
            <p14:xfrm>
              <a:off x="1300976" y="4671863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8976" y="452822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14:cNvPr>
              <p14:cNvContentPartPr/>
              <p14:nvPr/>
            </p14:nvContentPartPr>
            <p14:xfrm>
              <a:off x="1291616" y="4676543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9616" y="453290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14:cNvPr>
              <p14:cNvContentPartPr/>
              <p14:nvPr/>
            </p14:nvContentPartPr>
            <p14:xfrm>
              <a:off x="1305656" y="471290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33656" y="456890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14:cNvPr>
              <p14:cNvContentPartPr/>
              <p14:nvPr/>
            </p14:nvContentPartPr>
            <p14:xfrm>
              <a:off x="1387376" y="471290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15736" y="4568903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14:cNvPr>
              <p14:cNvContentPartPr/>
              <p14:nvPr/>
            </p14:nvContentPartPr>
            <p14:xfrm>
              <a:off x="1259959" y="4749362"/>
              <a:ext cx="360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7959" y="4605362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14:cNvPr>
              <p14:cNvContentPartPr/>
              <p14:nvPr/>
            </p14:nvContentPartPr>
            <p14:xfrm>
              <a:off x="1182559" y="4735682"/>
              <a:ext cx="360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10559" y="4592042"/>
                <a:ext cx="1440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2E2E2AFD-174B-268C-231D-AB561791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51969" y="4578380"/>
            <a:ext cx="12321687" cy="33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97FC16-368C-9BEA-B55B-BF2ED3D46D00}"/>
              </a:ext>
            </a:extLst>
          </p:cNvPr>
          <p:cNvSpPr txBox="1"/>
          <p:nvPr/>
        </p:nvSpPr>
        <p:spPr>
          <a:xfrm>
            <a:off x="6565481" y="4699026"/>
            <a:ext cx="48855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2018- Present Bicycling incidents that resulted in NYPD Collision and Crash report being added to the Department of Motor Vehicles database. </a:t>
            </a:r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Injury: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 22916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Killed 101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6664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A078BA3-8373-A7C5-7567-CCCDF540B5F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46603" y="4968815"/>
            <a:ext cx="5049146" cy="17773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8FAC28-19AA-7E8A-C2BE-7CE4FF65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82945" y="2429662"/>
            <a:ext cx="7321318" cy="48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14:cNvPr>
              <p14:cNvContentPartPr/>
              <p14:nvPr/>
            </p14:nvContentPartPr>
            <p14:xfrm>
              <a:off x="375983" y="4343077"/>
              <a:ext cx="2330280" cy="60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3983" y="4199437"/>
                <a:ext cx="247392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14:cNvPr>
              <p14:cNvContentPartPr/>
              <p14:nvPr/>
            </p14:nvContentPartPr>
            <p14:xfrm>
              <a:off x="1950623" y="4403557"/>
              <a:ext cx="503280" cy="18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8983" y="4259917"/>
                <a:ext cx="6469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14:cNvPr>
              <p14:cNvContentPartPr/>
              <p14:nvPr/>
            </p14:nvContentPartPr>
            <p14:xfrm>
              <a:off x="373823" y="4311757"/>
              <a:ext cx="1491120" cy="370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2183" y="4167757"/>
                <a:ext cx="16347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14:cNvPr>
              <p14:cNvContentPartPr/>
              <p14:nvPr/>
            </p14:nvContentPartPr>
            <p14:xfrm>
              <a:off x="2424743" y="4315357"/>
              <a:ext cx="274680" cy="24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52743" y="4171357"/>
                <a:ext cx="4183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14:cNvPr>
              <p14:cNvContentPartPr/>
              <p14:nvPr/>
            </p14:nvContentPartPr>
            <p14:xfrm>
              <a:off x="2500703" y="4319677"/>
              <a:ext cx="360" cy="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29063" y="41760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14:cNvPr>
              <p14:cNvContentPartPr/>
              <p14:nvPr/>
            </p14:nvContentPartPr>
            <p14:xfrm>
              <a:off x="2574863" y="4307797"/>
              <a:ext cx="360" cy="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03223" y="416379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14:cNvPr>
              <p14:cNvContentPartPr/>
              <p14:nvPr/>
            </p14:nvContentPartPr>
            <p14:xfrm>
              <a:off x="2266703" y="4301677"/>
              <a:ext cx="360" cy="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4703" y="41580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14:cNvPr>
              <p14:cNvContentPartPr/>
              <p14:nvPr/>
            </p14:nvContentPartPr>
            <p14:xfrm>
              <a:off x="2362823" y="4301677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1183" y="41580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14:cNvPr>
              <p14:cNvContentPartPr/>
              <p14:nvPr/>
            </p14:nvContentPartPr>
            <p14:xfrm>
              <a:off x="2484863" y="4313917"/>
              <a:ext cx="360" cy="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13223" y="416991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14:cNvPr>
              <p14:cNvContentPartPr/>
              <p14:nvPr/>
            </p14:nvContentPartPr>
            <p14:xfrm>
              <a:off x="2076983" y="4291957"/>
              <a:ext cx="360" cy="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04983" y="41479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14:cNvPr>
              <p14:cNvContentPartPr/>
              <p14:nvPr/>
            </p14:nvContentPartPr>
            <p14:xfrm>
              <a:off x="375983" y="4279717"/>
              <a:ext cx="1860120" cy="51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3983" y="4136077"/>
                <a:ext cx="2003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14:cNvPr>
              <p14:cNvContentPartPr/>
              <p14:nvPr/>
            </p14:nvContentPartPr>
            <p14:xfrm>
              <a:off x="463823" y="4387357"/>
              <a:ext cx="224640" cy="16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2183" y="4243717"/>
                <a:ext cx="3682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14:cNvPr>
              <p14:cNvContentPartPr/>
              <p14:nvPr/>
            </p14:nvContentPartPr>
            <p14:xfrm>
              <a:off x="485783" y="4405717"/>
              <a:ext cx="204840" cy="14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3783" y="4261717"/>
                <a:ext cx="3484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14:cNvPr>
              <p14:cNvContentPartPr/>
              <p14:nvPr/>
            </p14:nvContentPartPr>
            <p14:xfrm>
              <a:off x="2735063" y="4287637"/>
              <a:ext cx="360" cy="80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63063" y="4143997"/>
                <a:ext cx="1440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14:cNvPr>
              <p14:cNvContentPartPr/>
              <p14:nvPr/>
            </p14:nvContentPartPr>
            <p14:xfrm>
              <a:off x="5398263" y="4283677"/>
              <a:ext cx="2284560" cy="54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26263" y="4139677"/>
                <a:ext cx="24282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14:cNvPr>
              <p14:cNvContentPartPr/>
              <p14:nvPr/>
            </p14:nvContentPartPr>
            <p14:xfrm>
              <a:off x="6441183" y="4303117"/>
              <a:ext cx="1276560" cy="25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69183" y="4159477"/>
                <a:ext cx="14202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14:cNvPr>
              <p14:cNvContentPartPr/>
              <p14:nvPr/>
            </p14:nvContentPartPr>
            <p14:xfrm>
              <a:off x="6820983" y="4311757"/>
              <a:ext cx="360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48983" y="41677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14:cNvPr>
              <p14:cNvContentPartPr/>
              <p14:nvPr/>
            </p14:nvContentPartPr>
            <p14:xfrm>
              <a:off x="5526783" y="4288717"/>
              <a:ext cx="1214280" cy="295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55143" y="4145077"/>
                <a:ext cx="13579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14:cNvPr>
              <p14:cNvContentPartPr/>
              <p14:nvPr/>
            </p14:nvContentPartPr>
            <p14:xfrm>
              <a:off x="5410143" y="4393477"/>
              <a:ext cx="1800" cy="536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338503" y="4249837"/>
                <a:ext cx="1454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14:cNvPr>
              <p14:cNvContentPartPr/>
              <p14:nvPr/>
            </p14:nvContentPartPr>
            <p14:xfrm>
              <a:off x="5414103" y="4399597"/>
              <a:ext cx="1718280" cy="44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42463" y="4255957"/>
                <a:ext cx="1861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14:cNvPr>
              <p14:cNvContentPartPr/>
              <p14:nvPr/>
            </p14:nvContentPartPr>
            <p14:xfrm>
              <a:off x="7697223" y="4399597"/>
              <a:ext cx="16200" cy="23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25583" y="4255957"/>
                <a:ext cx="1598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14:cNvPr>
              <p14:cNvContentPartPr/>
              <p14:nvPr/>
            </p14:nvContentPartPr>
            <p14:xfrm>
              <a:off x="6633783" y="4391317"/>
              <a:ext cx="965520" cy="48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562143" y="4247677"/>
                <a:ext cx="1109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14:cNvPr>
              <p14:cNvContentPartPr/>
              <p14:nvPr/>
            </p14:nvContentPartPr>
            <p14:xfrm>
              <a:off x="6179103" y="4419757"/>
              <a:ext cx="185760" cy="18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107463" y="4275757"/>
                <a:ext cx="32940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14:cNvPr>
              <p14:cNvContentPartPr/>
              <p14:nvPr/>
            </p14:nvContentPartPr>
            <p14:xfrm>
              <a:off x="10436160" y="4309597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4520" y="41659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14:cNvPr>
              <p14:cNvContentPartPr/>
              <p14:nvPr/>
            </p14:nvContentPartPr>
            <p14:xfrm>
              <a:off x="10434360" y="4419757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2720" y="42757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14:cNvPr>
              <p14:cNvContentPartPr/>
              <p14:nvPr/>
            </p14:nvContentPartPr>
            <p14:xfrm>
              <a:off x="10444440" y="4289437"/>
              <a:ext cx="1495800" cy="47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372800" y="4145437"/>
                <a:ext cx="16394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14:cNvPr>
              <p14:cNvContentPartPr/>
              <p14:nvPr/>
            </p14:nvContentPartPr>
            <p14:xfrm>
              <a:off x="10899480" y="4283317"/>
              <a:ext cx="389520" cy="44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827840" y="4139677"/>
                <a:ext cx="5331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14:cNvPr>
              <p14:cNvContentPartPr/>
              <p14:nvPr/>
            </p14:nvContentPartPr>
            <p14:xfrm>
              <a:off x="11314920" y="4281877"/>
              <a:ext cx="183240" cy="14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242920" y="4137877"/>
                <a:ext cx="32688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14:cNvPr>
              <p14:cNvContentPartPr/>
              <p14:nvPr/>
            </p14:nvContentPartPr>
            <p14:xfrm>
              <a:off x="10576560" y="4367917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504560" y="422391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14:cNvPr>
              <p14:cNvContentPartPr/>
              <p14:nvPr/>
            </p14:nvContentPartPr>
            <p14:xfrm>
              <a:off x="10576560" y="4367917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504560" y="422391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14:cNvPr>
              <p14:cNvContentPartPr/>
              <p14:nvPr/>
            </p14:nvContentPartPr>
            <p14:xfrm>
              <a:off x="10524360" y="4377277"/>
              <a:ext cx="1395360" cy="27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452360" y="4233277"/>
                <a:ext cx="153900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14:cNvPr>
              <p14:cNvContentPartPr/>
              <p14:nvPr/>
            </p14:nvContentPartPr>
            <p14:xfrm>
              <a:off x="11919000" y="4393477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47360" y="42498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14:cNvPr>
              <p14:cNvContentPartPr/>
              <p14:nvPr/>
            </p14:nvContentPartPr>
            <p14:xfrm>
              <a:off x="11919000" y="4393477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47360" y="42498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14:cNvPr>
              <p14:cNvContentPartPr/>
              <p14:nvPr/>
            </p14:nvContentPartPr>
            <p14:xfrm>
              <a:off x="11858880" y="4429837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87240" y="42858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14:cNvPr>
              <p14:cNvContentPartPr/>
              <p14:nvPr/>
            </p14:nvContentPartPr>
            <p14:xfrm>
              <a:off x="11898840" y="4409677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27200" y="42660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14:cNvPr>
              <p14:cNvContentPartPr/>
              <p14:nvPr/>
            </p14:nvContentPartPr>
            <p14:xfrm>
              <a:off x="11912880" y="4417597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41240" y="42739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14:cNvPr>
              <p14:cNvContentPartPr/>
              <p14:nvPr/>
            </p14:nvContentPartPr>
            <p14:xfrm>
              <a:off x="11929080" y="4417597"/>
              <a:ext cx="360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857440" y="42739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14:cNvPr>
              <p14:cNvContentPartPr/>
              <p14:nvPr/>
            </p14:nvContentPartPr>
            <p14:xfrm>
              <a:off x="10446600" y="4375837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74600" y="423183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14:cNvPr>
              <p14:cNvContentPartPr/>
              <p14:nvPr/>
            </p14:nvContentPartPr>
            <p14:xfrm>
              <a:off x="10436160" y="4415797"/>
              <a:ext cx="360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64520" y="427179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14:cNvPr>
              <p14:cNvContentPartPr/>
              <p14:nvPr/>
            </p14:nvContentPartPr>
            <p14:xfrm>
              <a:off x="10410960" y="4409677"/>
              <a:ext cx="80640" cy="23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38960" y="4266037"/>
                <a:ext cx="2242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14:cNvPr>
              <p14:cNvContentPartPr/>
              <p14:nvPr/>
            </p14:nvContentPartPr>
            <p14:xfrm>
              <a:off x="10334280" y="4229677"/>
              <a:ext cx="26640" cy="141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16280" y="4121677"/>
                <a:ext cx="622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14:cNvPr>
              <p14:cNvContentPartPr/>
              <p14:nvPr/>
            </p14:nvContentPartPr>
            <p14:xfrm>
              <a:off x="10332120" y="4147597"/>
              <a:ext cx="52560" cy="345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314120" y="4039597"/>
                <a:ext cx="8820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14:cNvPr>
              <p14:cNvContentPartPr/>
              <p14:nvPr/>
            </p14:nvContentPartPr>
            <p14:xfrm>
              <a:off x="7767507" y="4516237"/>
              <a:ext cx="71640" cy="136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749867" y="4408597"/>
                <a:ext cx="1072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14:cNvPr>
              <p14:cNvContentPartPr/>
              <p14:nvPr/>
            </p14:nvContentPartPr>
            <p14:xfrm>
              <a:off x="5370320" y="4453597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98320" y="4309957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14:cNvPr>
              <p14:cNvContentPartPr/>
              <p14:nvPr/>
            </p14:nvContentPartPr>
            <p14:xfrm>
              <a:off x="5268440" y="4633957"/>
              <a:ext cx="475200" cy="58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205800" y="4570957"/>
                <a:ext cx="600840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A51872-DB5F-FFE1-7890-7180AC2BFD4C}"/>
              </a:ext>
            </a:extLst>
          </p:cNvPr>
          <p:cNvGrpSpPr/>
          <p:nvPr/>
        </p:nvGrpSpPr>
        <p:grpSpPr>
          <a:xfrm>
            <a:off x="5261960" y="4272157"/>
            <a:ext cx="40680" cy="326520"/>
            <a:chOff x="5261960" y="4272157"/>
            <a:chExt cx="40680" cy="32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14:cNvPr>
                <p14:cNvContentPartPr/>
                <p14:nvPr/>
              </p14:nvContentPartPr>
              <p14:xfrm>
                <a:off x="5288240" y="4331557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70240" y="4313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14:cNvPr>
                <p14:cNvContentPartPr/>
                <p14:nvPr/>
              </p14:nvContentPartPr>
              <p14:xfrm>
                <a:off x="5261960" y="4272157"/>
                <a:ext cx="40680" cy="263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43960" y="4254157"/>
                  <a:ext cx="76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14:cNvPr>
                <p14:cNvContentPartPr/>
                <p14:nvPr/>
              </p14:nvContentPartPr>
              <p14:xfrm>
                <a:off x="5273840" y="4369717"/>
                <a:ext cx="16560" cy="2289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56200" y="4352077"/>
                  <a:ext cx="522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14:cNvPr>
              <p14:cNvContentPartPr/>
              <p14:nvPr/>
            </p14:nvContentPartPr>
            <p14:xfrm>
              <a:off x="199987" y="4501477"/>
              <a:ext cx="150840" cy="198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81987" y="4483837"/>
                <a:ext cx="186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14:cNvPr>
              <p14:cNvContentPartPr/>
              <p14:nvPr/>
            </p14:nvContentPartPr>
            <p14:xfrm>
              <a:off x="9810017" y="5814321"/>
              <a:ext cx="360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792377" y="57963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14:cNvPr>
              <p14:cNvContentPartPr/>
              <p14:nvPr/>
            </p14:nvContentPartPr>
            <p14:xfrm>
              <a:off x="9281897" y="6330561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263897" y="63129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14:cNvPr>
              <p14:cNvContentPartPr/>
              <p14:nvPr/>
            </p14:nvContentPartPr>
            <p14:xfrm>
              <a:off x="9281897" y="6330561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263897" y="631292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14:cNvPr>
              <p14:cNvContentPartPr/>
              <p14:nvPr/>
            </p14:nvContentPartPr>
            <p14:xfrm>
              <a:off x="8213417" y="5784441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195777" y="576644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DCE0AF1D-4332-F31F-176C-FDE83F7A6F87}"/>
              </a:ext>
            </a:extLst>
          </p:cNvPr>
          <p:cNvSpPr txBox="1"/>
          <p:nvPr/>
        </p:nvSpPr>
        <p:spPr>
          <a:xfrm>
            <a:off x="8915096" y="5499828"/>
            <a:ext cx="2225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Male 25630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Female 4001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50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05823" y="165381"/>
            <a:ext cx="31803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Hourly Incidents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4000" y="701466"/>
            <a:ext cx="3167744" cy="398103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281668" y="1792612"/>
            <a:ext cx="249010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/>
              <a:t> Most accidents </a:t>
            </a:r>
            <a:r>
              <a:rPr lang="en-US" dirty="0"/>
              <a:t>involving bicyclists are during </a:t>
            </a:r>
          </a:p>
          <a:p>
            <a:pPr algn="ctr"/>
            <a:r>
              <a:rPr lang="en-US" b="1" dirty="0"/>
              <a:t>4:00 – 7:00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The greatest amount of persons involved are not utilizing safety equipment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30629" y="938893"/>
            <a:ext cx="2908422" cy="767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Bicyclists involved in Collisions and Crashes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2C62-32CD-579B-5C08-9154189F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949131"/>
            <a:ext cx="12447095" cy="1879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A0E94-9279-4DA3-550A-6EF1A5F44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287" y="1072047"/>
            <a:ext cx="2825008" cy="3784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888DB-AE76-A0B9-F277-BA74000FC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73"/>
          <a:stretch/>
        </p:blipFill>
        <p:spPr>
          <a:xfrm>
            <a:off x="6051838" y="883638"/>
            <a:ext cx="6009308" cy="37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5C2C1CEA-EC4D-E867-61E8-29A68459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7"/>
          <a:stretch/>
        </p:blipFill>
        <p:spPr>
          <a:xfrm>
            <a:off x="77821" y="1493444"/>
            <a:ext cx="4998203" cy="418486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206062" y="165381"/>
            <a:ext cx="37798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  2018 Person Injury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0CE79-A2DE-52D7-4C75-8B66D07F2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75" y="4441279"/>
            <a:ext cx="6739466" cy="225134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31644A4-9DDF-4220-758C-D6C6475B82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779" y="1493444"/>
            <a:ext cx="3798565" cy="2637310"/>
          </a:xfrm>
          <a:prstGeom prst="rect">
            <a:avLst/>
          </a:prstGeom>
        </p:spPr>
      </p:pic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5EDA7E-743D-B5CB-8150-EE89BC979B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84"/>
          <a:stretch/>
        </p:blipFill>
        <p:spPr>
          <a:xfrm>
            <a:off x="4722051" y="2192788"/>
            <a:ext cx="4377080" cy="11729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7A9FF-E863-3332-A82C-81035620FBBE}"/>
              </a:ext>
            </a:extLst>
          </p:cNvPr>
          <p:cNvSpPr txBox="1"/>
          <p:nvPr/>
        </p:nvSpPr>
        <p:spPr>
          <a:xfrm>
            <a:off x="2057784" y="657824"/>
            <a:ext cx="8657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Most accidents involving bicyclists are during the month of August. Ridership and accidents are </a:t>
            </a:r>
            <a:r>
              <a:rPr lang="en-US" dirty="0" err="1"/>
              <a:t>mostlikely</a:t>
            </a:r>
            <a:r>
              <a:rPr lang="en-US" dirty="0"/>
              <a:t> a bifactor of increased activity during the summer months. 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97DD359-091F-774C-0EC4-5568FF5C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/>
        </p:blipFill>
        <p:spPr>
          <a:xfrm>
            <a:off x="7584670" y="644914"/>
            <a:ext cx="3635185" cy="349907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ED6B725C-2A6A-2614-6067-4F0ADDE9FF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/>
          <a:stretch/>
        </p:blipFill>
        <p:spPr>
          <a:xfrm>
            <a:off x="571694" y="460443"/>
            <a:ext cx="5184869" cy="40904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223697" y="165381"/>
            <a:ext cx="3744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Bodily Injuries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3A1A85B-8B34-983B-46AF-5371C3BA83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38" y="4268458"/>
            <a:ext cx="9639589" cy="25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B3E620D-A4E9-3DDC-869B-79FA13288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6" y="578388"/>
            <a:ext cx="5423363" cy="48544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477772" y="165381"/>
            <a:ext cx="32364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Emotional Status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369E140-0148-2551-7F5F-74315E4FF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925" y="4251130"/>
            <a:ext cx="6892892" cy="24414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6869A03-B4B2-4355-F77F-27B217F0B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61" y="1589334"/>
            <a:ext cx="3724466" cy="24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7765774" y="532025"/>
            <a:ext cx="273878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Bicyclists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Involved in collision and crashes classified by gender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45" name="Picture 44" descr="A picture containing text, electronics, display, open&#10;&#10;Description automatically generated">
            <a:extLst>
              <a:ext uri="{FF2B5EF4-FFF2-40B4-BE49-F238E27FC236}">
                <a16:creationId xmlns:a16="http://schemas.microsoft.com/office/drawing/2014/main" id="{CE3CF6FF-DFFF-8C21-25EA-37AA7DD0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1" y="657824"/>
            <a:ext cx="6538544" cy="6091758"/>
          </a:xfrm>
          <a:prstGeom prst="rect">
            <a:avLst/>
          </a:prstGeom>
        </p:spPr>
      </p:pic>
      <p:pic>
        <p:nvPicPr>
          <p:cNvPr id="196" name="Picture 19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F83A5-E0C9-447A-13BA-44CAF2E50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9" y="4805328"/>
            <a:ext cx="3629212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26726D0-E155-B961-36A6-E49E41D084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6" y="74833"/>
            <a:ext cx="4184754" cy="4722247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FC88623F-EEB8-C1AC-9D55-A0D61A660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" y="2055936"/>
            <a:ext cx="5742122" cy="2381916"/>
          </a:xfrm>
          <a:prstGeom prst="rect">
            <a:avLst/>
          </a:prstGeom>
        </p:spPr>
      </p:pic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EC9F4-36C4-7F7D-C048-C755FF4C61C2}"/>
              </a:ext>
            </a:extLst>
          </p:cNvPr>
          <p:cNvSpPr txBox="1"/>
          <p:nvPr/>
        </p:nvSpPr>
        <p:spPr>
          <a:xfrm>
            <a:off x="452186" y="1539188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to present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4A1F7BD-648F-8B1D-1ABF-C11BA2FC4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16" y="680895"/>
            <a:ext cx="4223539" cy="2565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90747B-173C-E689-11B8-71DF3FE79AC2}"/>
              </a:ext>
            </a:extLst>
          </p:cNvPr>
          <p:cNvSpPr txBox="1"/>
          <p:nvPr/>
        </p:nvSpPr>
        <p:spPr>
          <a:xfrm>
            <a:off x="360218" y="4480988"/>
            <a:ext cx="103839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212529"/>
              </a:solidFill>
              <a:latin typeface="helvetica neue"/>
            </a:endParaRPr>
          </a:p>
          <a:p>
            <a:pPr algn="ctr"/>
            <a:r>
              <a:rPr lang="en-US" sz="2000" dirty="0">
                <a:solidFill>
                  <a:srgbClr val="212529"/>
                </a:solidFill>
                <a:latin typeface="helvetica neue"/>
              </a:rPr>
              <a:t>“T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oday in New York, approximately 3,000 New Yorkers are seriously injured and more than 200 are killed each year in traffic crashes. Being struck by a vehicle is the leading cause of injury-related death for children under 14, and the second leading cause for seniors.</a:t>
            </a:r>
          </a:p>
          <a:p>
            <a:pPr algn="ctr"/>
            <a:endParaRPr lang="en-US" sz="2000" b="0" i="0" dirty="0">
              <a:solidFill>
                <a:srgbClr val="212529"/>
              </a:solidFill>
              <a:effectLst/>
              <a:latin typeface="helvetica neue"/>
            </a:endParaRPr>
          </a:p>
          <a:p>
            <a:pPr algn="ctr"/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Traffic fatalities in New York have indeed fallen significantly, from 701 in 1990, to 381 in 2000, to an all-time low of 202 in 2018.” – vision zero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3276</TotalTime>
  <Words>556</Words>
  <Application>Microsoft Office PowerPoint</Application>
  <PresentationFormat>Widescreen</PresentationFormat>
  <Paragraphs>66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helvetica neue</vt:lpstr>
      <vt:lpstr>Roboto</vt:lpstr>
      <vt:lpstr>Segoe UI Light</vt:lpstr>
      <vt:lpstr>Vision Zero </vt:lpstr>
      <vt:lpstr>Office Theme</vt:lpstr>
      <vt:lpstr>Slide 1</vt:lpstr>
      <vt:lpstr>2012-2022s Bicyclists involved in collisions/crashes</vt:lpstr>
      <vt:lpstr>Slide 7</vt:lpstr>
      <vt:lpstr>Slide 2</vt:lpstr>
      <vt:lpstr>Slide 4</vt:lpstr>
      <vt:lpstr>Slide 5</vt:lpstr>
      <vt:lpstr>Slide 6</vt:lpstr>
      <vt:lpstr>Slide 8</vt:lpstr>
      <vt:lpstr>Slide 3</vt:lpstr>
      <vt:lpstr>https://data.cityofnewyork.us/Public-Safety/Motor-Vehicle-Collisions-Person/h9gi-nx95 Updated April 19, 2021 Data Provided by:  Police Department (NYPD) Initial import file:     Rows: 4,757,334      Columns: 21  Future additions will include the same information and charting of the years 2019-Present  Further exploring the safety equipment that was reported as used are more women or men utilizing saftly equipment?  Locating geodata related to each bicyclist incident time/and relating it to the expansion of CitiBike rideshare and the Vision Zero green zones -safety equipment? Revel provides a helmet does/could citibike also at some locations?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 Gundy</dc:creator>
  <cp:lastModifiedBy>Mel Gundy</cp:lastModifiedBy>
  <cp:revision>13</cp:revision>
  <dcterms:created xsi:type="dcterms:W3CDTF">2022-08-04T21:18:06Z</dcterms:created>
  <dcterms:modified xsi:type="dcterms:W3CDTF">2022-08-13T19:19:43Z</dcterms:modified>
</cp:coreProperties>
</file>